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6" r:id="rId5"/>
    <p:sldId id="267" r:id="rId6"/>
    <p:sldId id="259" r:id="rId7"/>
    <p:sldId id="260" r:id="rId8"/>
    <p:sldId id="261" r:id="rId9"/>
    <p:sldId id="262" r:id="rId10"/>
    <p:sldId id="263" r:id="rId11"/>
    <p:sldId id="264"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6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518422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388184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19555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152400"/>
            <a:ext cx="6870700" cy="1600200"/>
          </a:xfr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6858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101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a:xfrm>
            <a:off x="1371600" y="6248400"/>
            <a:ext cx="1905000" cy="457200"/>
          </a:xfrm>
        </p:spPr>
        <p:txBody>
          <a:bodyPr/>
          <a:lstStyle>
            <a:lvl1pPr>
              <a:defRPr/>
            </a:lvl1pPr>
          </a:lstStyle>
          <a:p>
            <a:endParaRPr lang="es-ES" altLang="es-CO"/>
          </a:p>
        </p:txBody>
      </p:sp>
      <p:sp>
        <p:nvSpPr>
          <p:cNvPr id="6" name="5 Marcador de pie de página"/>
          <p:cNvSpPr>
            <a:spLocks noGrp="1"/>
          </p:cNvSpPr>
          <p:nvPr>
            <p:ph type="ftr" sz="quarter" idx="11"/>
          </p:nvPr>
        </p:nvSpPr>
        <p:spPr>
          <a:xfrm>
            <a:off x="3556000" y="6248400"/>
            <a:ext cx="2895600" cy="457200"/>
          </a:xfrm>
        </p:spPr>
        <p:txBody>
          <a:bodyPr/>
          <a:lstStyle>
            <a:lvl1pPr>
              <a:defRPr/>
            </a:lvl1pPr>
          </a:lstStyle>
          <a:p>
            <a:endParaRPr lang="es-ES" altLang="es-CO"/>
          </a:p>
        </p:txBody>
      </p:sp>
      <p:sp>
        <p:nvSpPr>
          <p:cNvPr id="7" name="6 Marcador de número de diapositiva"/>
          <p:cNvSpPr>
            <a:spLocks noGrp="1"/>
          </p:cNvSpPr>
          <p:nvPr>
            <p:ph type="sldNum" sz="quarter" idx="12"/>
          </p:nvPr>
        </p:nvSpPr>
        <p:spPr>
          <a:xfrm>
            <a:off x="6718300" y="6248400"/>
            <a:ext cx="1905000" cy="457200"/>
          </a:xfrm>
        </p:spPr>
        <p:txBody>
          <a:bodyPr/>
          <a:lstStyle>
            <a:lvl1pPr>
              <a:defRPr/>
            </a:lvl1pPr>
          </a:lstStyle>
          <a:p>
            <a:fld id="{E43297E5-0B59-46E6-9E13-F7C6832DC3CD}" type="slidenum">
              <a:rPr lang="es-ES" altLang="es-CO"/>
              <a:pPr/>
              <a:t>‹Nº›</a:t>
            </a:fld>
            <a:endParaRPr lang="es-ES" altLang="es-CO"/>
          </a:p>
        </p:txBody>
      </p:sp>
    </p:spTree>
    <p:extLst>
      <p:ext uri="{BB962C8B-B14F-4D97-AF65-F5344CB8AC3E}">
        <p14:creationId xmlns:p14="http://schemas.microsoft.com/office/powerpoint/2010/main" val="1158652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152400"/>
            <a:ext cx="6870700" cy="1600200"/>
          </a:xfrm>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quarter" idx="2"/>
          </p:nvPr>
        </p:nvSpPr>
        <p:spPr>
          <a:xfrm>
            <a:off x="4610100" y="1828800"/>
            <a:ext cx="3771900" cy="1752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contenido"/>
          <p:cNvSpPr>
            <a:spLocks noGrp="1"/>
          </p:cNvSpPr>
          <p:nvPr>
            <p:ph sz="quarter" idx="3"/>
          </p:nvPr>
        </p:nvSpPr>
        <p:spPr>
          <a:xfrm>
            <a:off x="4610100" y="3733800"/>
            <a:ext cx="3771900" cy="1752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fecha"/>
          <p:cNvSpPr>
            <a:spLocks noGrp="1"/>
          </p:cNvSpPr>
          <p:nvPr>
            <p:ph type="dt" sz="half" idx="10"/>
          </p:nvPr>
        </p:nvSpPr>
        <p:spPr>
          <a:xfrm>
            <a:off x="1371600" y="6248400"/>
            <a:ext cx="1905000" cy="457200"/>
          </a:xfrm>
        </p:spPr>
        <p:txBody>
          <a:bodyPr/>
          <a:lstStyle>
            <a:lvl1pPr>
              <a:defRPr/>
            </a:lvl1pPr>
          </a:lstStyle>
          <a:p>
            <a:endParaRPr lang="es-ES" altLang="es-CO"/>
          </a:p>
        </p:txBody>
      </p:sp>
      <p:sp>
        <p:nvSpPr>
          <p:cNvPr id="7" name="6 Marcador de pie de página"/>
          <p:cNvSpPr>
            <a:spLocks noGrp="1"/>
          </p:cNvSpPr>
          <p:nvPr>
            <p:ph type="ftr" sz="quarter" idx="11"/>
          </p:nvPr>
        </p:nvSpPr>
        <p:spPr>
          <a:xfrm>
            <a:off x="3556000" y="6248400"/>
            <a:ext cx="2895600" cy="457200"/>
          </a:xfrm>
        </p:spPr>
        <p:txBody>
          <a:bodyPr/>
          <a:lstStyle>
            <a:lvl1pPr>
              <a:defRPr/>
            </a:lvl1pPr>
          </a:lstStyle>
          <a:p>
            <a:endParaRPr lang="es-ES" altLang="es-CO"/>
          </a:p>
        </p:txBody>
      </p:sp>
      <p:sp>
        <p:nvSpPr>
          <p:cNvPr id="8" name="7 Marcador de número de diapositiva"/>
          <p:cNvSpPr>
            <a:spLocks noGrp="1"/>
          </p:cNvSpPr>
          <p:nvPr>
            <p:ph type="sldNum" sz="quarter" idx="12"/>
          </p:nvPr>
        </p:nvSpPr>
        <p:spPr>
          <a:xfrm>
            <a:off x="6718300" y="6248400"/>
            <a:ext cx="1905000" cy="457200"/>
          </a:xfrm>
        </p:spPr>
        <p:txBody>
          <a:bodyPr/>
          <a:lstStyle>
            <a:lvl1pPr>
              <a:defRPr/>
            </a:lvl1pPr>
          </a:lstStyle>
          <a:p>
            <a:fld id="{DEA27D52-4704-4ABF-A52C-1C12B285A29C}" type="slidenum">
              <a:rPr lang="es-ES" altLang="es-CO"/>
              <a:pPr/>
              <a:t>‹Nº›</a:t>
            </a:fld>
            <a:endParaRPr lang="es-ES" altLang="es-CO"/>
          </a:p>
        </p:txBody>
      </p:sp>
    </p:spTree>
    <p:extLst>
      <p:ext uri="{BB962C8B-B14F-4D97-AF65-F5344CB8AC3E}">
        <p14:creationId xmlns:p14="http://schemas.microsoft.com/office/powerpoint/2010/main" val="5759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814559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100298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347067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876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79592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36453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57026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50458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D0BCE1-D4ED-4B30-8AA9-70114EFFE9FC}" type="datetimeFigureOut">
              <a:rPr lang="es-CO" smtClean="0"/>
              <a:t>25/04/2019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13CB4-E87F-4D0E-AF85-74C2890816DA}" type="slidenum">
              <a:rPr lang="es-CO" smtClean="0"/>
              <a:t>‹Nº›</a:t>
            </a:fld>
            <a:endParaRPr lang="es-CO"/>
          </a:p>
        </p:txBody>
      </p:sp>
    </p:spTree>
    <p:extLst>
      <p:ext uri="{BB962C8B-B14F-4D97-AF65-F5344CB8AC3E}">
        <p14:creationId xmlns:p14="http://schemas.microsoft.com/office/powerpoint/2010/main" val="4067359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3.x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699792" y="188640"/>
            <a:ext cx="6264696" cy="646331"/>
          </a:xfrm>
          <a:prstGeom prst="rect">
            <a:avLst/>
          </a:prstGeom>
          <a:noFill/>
        </p:spPr>
        <p:txBody>
          <a:bodyPr wrap="square" rtlCol="0">
            <a:spAutoFit/>
          </a:bodyPr>
          <a:lstStyle/>
          <a:p>
            <a:pPr algn="r"/>
            <a:r>
              <a:rPr lang="es-CO" sz="3600" dirty="0" smtClean="0">
                <a:latin typeface="Arial" panose="020B0604020202020204" pitchFamily="34" charset="0"/>
                <a:cs typeface="Arial" panose="020B0604020202020204" pitchFamily="34" charset="0"/>
              </a:rPr>
              <a:t>Fluidos:   Agua    -    Aire </a:t>
            </a:r>
            <a:endParaRPr lang="es-CO" sz="3600" dirty="0">
              <a:latin typeface="Arial" panose="020B0604020202020204" pitchFamily="34" charset="0"/>
              <a:cs typeface="Arial" panose="020B0604020202020204" pitchFamily="34" charset="0"/>
            </a:endParaRPr>
          </a:p>
        </p:txBody>
      </p:sp>
      <p:sp>
        <p:nvSpPr>
          <p:cNvPr id="5" name="4 Rectángulo"/>
          <p:cNvSpPr/>
          <p:nvPr/>
        </p:nvSpPr>
        <p:spPr>
          <a:xfrm rot="10800000" flipV="1">
            <a:off x="899592" y="1707054"/>
            <a:ext cx="7200800" cy="3046988"/>
          </a:xfrm>
          <a:prstGeom prst="rect">
            <a:avLst/>
          </a:prstGeom>
          <a:noFill/>
        </p:spPr>
        <p:txBody>
          <a:bodyPr wrap="square" lIns="91440" tIns="45720" rIns="91440" bIns="45720">
            <a:spAutoFit/>
          </a:bodyPr>
          <a:lstStyle/>
          <a:p>
            <a:pPr algn="ctr"/>
            <a:r>
              <a:rPr lang="es-CO" sz="9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Materia   y   Energía</a:t>
            </a:r>
            <a:endParaRPr lang="es-CO" sz="9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2889868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1" presetClass="emph" presetSubtype="0" fill="hold" grpId="1" nodeType="clickEffect">
                                  <p:stCondLst>
                                    <p:cond delay="0"/>
                                  </p:stCondLst>
                                  <p:childTnLst>
                                    <p:animClr clrSpc="hsl" dir="cw">
                                      <p:cBhvr override="childStyle">
                                        <p:cTn id="14" dur="500" fill="hold"/>
                                        <p:tgtEl>
                                          <p:spTgt spid="5">
                                            <p:txEl>
                                              <p:pRg st="0" end="0"/>
                                            </p:txEl>
                                          </p:spTgt>
                                        </p:tgtEl>
                                        <p:attrNameLst>
                                          <p:attrName>style.color</p:attrName>
                                        </p:attrNameLst>
                                      </p:cBhvr>
                                      <p:by>
                                        <p:hsl h="7200000" s="0" l="0"/>
                                      </p:by>
                                    </p:animClr>
                                    <p:animClr clrSpc="hsl" dir="cw">
                                      <p:cBhvr>
                                        <p:cTn id="15" dur="500" fill="hold"/>
                                        <p:tgtEl>
                                          <p:spTgt spid="5">
                                            <p:txEl>
                                              <p:pRg st="0" end="0"/>
                                            </p:txEl>
                                          </p:spTgt>
                                        </p:tgtEl>
                                        <p:attrNameLst>
                                          <p:attrName>fillcolor</p:attrName>
                                        </p:attrNameLst>
                                      </p:cBhvr>
                                      <p:by>
                                        <p:hsl h="7200000" s="0" l="0"/>
                                      </p:by>
                                    </p:animClr>
                                    <p:animClr clrSpc="hsl" dir="cw">
                                      <p:cBhvr>
                                        <p:cTn id="16" dur="500" fill="hold"/>
                                        <p:tgtEl>
                                          <p:spTgt spid="5">
                                            <p:txEl>
                                              <p:pRg st="0" end="0"/>
                                            </p:txEl>
                                          </p:spTgt>
                                        </p:tgtEl>
                                        <p:attrNameLst>
                                          <p:attrName>stroke.color</p:attrName>
                                        </p:attrNameLst>
                                      </p:cBhvr>
                                      <p:by>
                                        <p:hsl h="7200000" s="0" l="0"/>
                                      </p:by>
                                    </p:animClr>
                                    <p:set>
                                      <p:cBhvr>
                                        <p:cTn id="17" dur="500" fill="hold"/>
                                        <p:tgtEl>
                                          <p:spTgt spid="5">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53" presetClass="exit" presetSubtype="32" fill="hold" grpId="2" nodeType="clickEffect">
                                  <p:stCondLst>
                                    <p:cond delay="0"/>
                                  </p:stCondLst>
                                  <p:childTnLst>
                                    <p:anim calcmode="lin" valueType="num">
                                      <p:cBhvr>
                                        <p:cTn id="21" dur="500"/>
                                        <p:tgtEl>
                                          <p:spTgt spid="5">
                                            <p:txEl>
                                              <p:pRg st="0" end="0"/>
                                            </p:txEl>
                                          </p:spTgt>
                                        </p:tgtEl>
                                        <p:attrNameLst>
                                          <p:attrName>ppt_w</p:attrName>
                                        </p:attrNameLst>
                                      </p:cBhvr>
                                      <p:tavLst>
                                        <p:tav tm="0">
                                          <p:val>
                                            <p:strVal val="ppt_w"/>
                                          </p:val>
                                        </p:tav>
                                        <p:tav tm="100000">
                                          <p:val>
                                            <p:fltVal val="0"/>
                                          </p:val>
                                        </p:tav>
                                      </p:tavLst>
                                    </p:anim>
                                    <p:anim calcmode="lin" valueType="num">
                                      <p:cBhvr>
                                        <p:cTn id="22" dur="500"/>
                                        <p:tgtEl>
                                          <p:spTgt spid="5">
                                            <p:txEl>
                                              <p:pRg st="0" end="0"/>
                                            </p:txEl>
                                          </p:spTgt>
                                        </p:tgtEl>
                                        <p:attrNameLst>
                                          <p:attrName>ppt_h</p:attrName>
                                        </p:attrNameLst>
                                      </p:cBhvr>
                                      <p:tavLst>
                                        <p:tav tm="0">
                                          <p:val>
                                            <p:strVal val="ppt_h"/>
                                          </p:val>
                                        </p:tav>
                                        <p:tav tm="100000">
                                          <p:val>
                                            <p:fltVal val="0"/>
                                          </p:val>
                                        </p:tav>
                                      </p:tavLst>
                                    </p:anim>
                                    <p:animEffect transition="out" filter="fade">
                                      <p:cBhvr>
                                        <p:cTn id="23" dur="500"/>
                                        <p:tgtEl>
                                          <p:spTgt spid="5">
                                            <p:txEl>
                                              <p:pRg st="0" end="0"/>
                                            </p:txEl>
                                          </p:spTgt>
                                        </p:tgtEl>
                                      </p:cBhvr>
                                    </p:animEffect>
                                    <p:set>
                                      <p:cBhvr>
                                        <p:cTn id="24"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5" grpId="1" build="allAtOnce"/>
      <p:bldP spid="5" grpId="2"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11188" y="0"/>
            <a:ext cx="6870700" cy="1131888"/>
          </a:xfrm>
        </p:spPr>
        <p:txBody>
          <a:bodyPr/>
          <a:lstStyle/>
          <a:p>
            <a:r>
              <a:rPr lang="es-ES" altLang="es-CO"/>
              <a:t>ENERGÍA EÓLICA</a:t>
            </a:r>
          </a:p>
        </p:txBody>
      </p:sp>
      <p:sp>
        <p:nvSpPr>
          <p:cNvPr id="36867" name="Rectangle 3"/>
          <p:cNvSpPr>
            <a:spLocks noGrp="1" noChangeArrowheads="1"/>
          </p:cNvSpPr>
          <p:nvPr>
            <p:ph type="body" sz="half" idx="1"/>
          </p:nvPr>
        </p:nvSpPr>
        <p:spPr>
          <a:xfrm>
            <a:off x="4427538" y="1341438"/>
            <a:ext cx="3771900" cy="4679950"/>
          </a:xfrm>
        </p:spPr>
        <p:txBody>
          <a:bodyPr/>
          <a:lstStyle/>
          <a:p>
            <a:pPr>
              <a:lnSpc>
                <a:spcPct val="90000"/>
              </a:lnSpc>
            </a:pPr>
            <a:r>
              <a:rPr lang="es-ES" altLang="es-CO" sz="2400"/>
              <a:t>Energía que tiene el viento. El término eólico viene del latín Aeolicus, perteneciente o relativo EOLO dios de los vientos en la mitología griega. Utilizada para mover los barcos impulsados por velas o hacer funcionar la maquinaria de molinos al mover sus aspas.</a:t>
            </a:r>
          </a:p>
        </p:txBody>
      </p:sp>
      <p:pic>
        <p:nvPicPr>
          <p:cNvPr id="36868" name="Picture 4" descr="AGRIB017"/>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95288" y="2133600"/>
            <a:ext cx="4097337" cy="2595563"/>
          </a:xfrm>
        </p:spPr>
      </p:pic>
    </p:spTree>
    <p:extLst>
      <p:ext uri="{BB962C8B-B14F-4D97-AF65-F5344CB8AC3E}">
        <p14:creationId xmlns:p14="http://schemas.microsoft.com/office/powerpoint/2010/main" val="2680840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11188" y="333375"/>
            <a:ext cx="6870700" cy="1060450"/>
          </a:xfrm>
        </p:spPr>
        <p:txBody>
          <a:bodyPr/>
          <a:lstStyle/>
          <a:p>
            <a:r>
              <a:rPr lang="es-ES" altLang="es-CO"/>
              <a:t>ENERGÍA SOLAR</a:t>
            </a:r>
          </a:p>
        </p:txBody>
      </p:sp>
      <p:pic>
        <p:nvPicPr>
          <p:cNvPr id="37892" name="Picture 4" descr="AGRIB00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140200" y="2060575"/>
            <a:ext cx="4394200" cy="3567113"/>
          </a:xfrm>
        </p:spPr>
      </p:pic>
      <p:sp>
        <p:nvSpPr>
          <p:cNvPr id="37894" name="Text Box 6"/>
          <p:cNvSpPr txBox="1">
            <a:spLocks noChangeArrowheads="1"/>
          </p:cNvSpPr>
          <p:nvPr/>
        </p:nvSpPr>
        <p:spPr bwMode="auto">
          <a:xfrm>
            <a:off x="1403350" y="1989138"/>
            <a:ext cx="3455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CO"/>
          </a:p>
        </p:txBody>
      </p:sp>
      <p:sp>
        <p:nvSpPr>
          <p:cNvPr id="37895" name="Text Box 7"/>
          <p:cNvSpPr txBox="1">
            <a:spLocks noChangeArrowheads="1"/>
          </p:cNvSpPr>
          <p:nvPr/>
        </p:nvSpPr>
        <p:spPr bwMode="auto">
          <a:xfrm>
            <a:off x="1187450" y="1700213"/>
            <a:ext cx="3527425"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Energía producida  directamente del sol como resultado de reacciones nucleares de fusión.</a:t>
            </a:r>
            <a:r>
              <a:rPr lang="es-ES" altLang="es-CO" sz="2800"/>
              <a:t> </a:t>
            </a:r>
          </a:p>
        </p:txBody>
      </p:sp>
    </p:spTree>
    <p:extLst>
      <p:ext uri="{BB962C8B-B14F-4D97-AF65-F5344CB8AC3E}">
        <p14:creationId xmlns:p14="http://schemas.microsoft.com/office/powerpoint/2010/main" val="174632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 Box 5"/>
          <p:cNvSpPr txBox="1">
            <a:spLocks noChangeArrowheads="1"/>
          </p:cNvSpPr>
          <p:nvPr/>
        </p:nvSpPr>
        <p:spPr bwMode="auto">
          <a:xfrm>
            <a:off x="395288" y="2133600"/>
            <a:ext cx="27368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MATERIA</a:t>
            </a:r>
            <a:endParaRPr lang="es-MX" altLang="es-CO" sz="3200"/>
          </a:p>
        </p:txBody>
      </p:sp>
      <p:sp>
        <p:nvSpPr>
          <p:cNvPr id="11270" name="Text Box 6"/>
          <p:cNvSpPr txBox="1">
            <a:spLocks noChangeArrowheads="1"/>
          </p:cNvSpPr>
          <p:nvPr/>
        </p:nvSpPr>
        <p:spPr bwMode="auto">
          <a:xfrm>
            <a:off x="2987675" y="2060575"/>
            <a:ext cx="58324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ELEMENTOS DE LA MATERIA</a:t>
            </a:r>
            <a:endParaRPr lang="es-MX" altLang="es-CO" sz="3200"/>
          </a:p>
        </p:txBody>
      </p:sp>
      <p:sp>
        <p:nvSpPr>
          <p:cNvPr id="11271" name="Text Box 7"/>
          <p:cNvSpPr txBox="1">
            <a:spLocks noChangeArrowheads="1"/>
          </p:cNvSpPr>
          <p:nvPr/>
        </p:nvSpPr>
        <p:spPr bwMode="auto">
          <a:xfrm>
            <a:off x="395288" y="3860800"/>
            <a:ext cx="27368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ATOMOS</a:t>
            </a:r>
            <a:endParaRPr lang="es-MX" altLang="es-CO" sz="3200"/>
          </a:p>
        </p:txBody>
      </p:sp>
      <p:sp>
        <p:nvSpPr>
          <p:cNvPr id="11272" name="Text Box 8"/>
          <p:cNvSpPr txBox="1">
            <a:spLocks noChangeArrowheads="1"/>
          </p:cNvSpPr>
          <p:nvPr/>
        </p:nvSpPr>
        <p:spPr bwMode="auto">
          <a:xfrm>
            <a:off x="3419475" y="4005263"/>
            <a:ext cx="44656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ELECTRONES</a:t>
            </a:r>
            <a:endParaRPr lang="es-MX" altLang="es-CO" sz="3200"/>
          </a:p>
        </p:txBody>
      </p:sp>
      <p:sp>
        <p:nvSpPr>
          <p:cNvPr id="11273" name="Text Box 9"/>
          <p:cNvSpPr txBox="1">
            <a:spLocks noChangeArrowheads="1"/>
          </p:cNvSpPr>
          <p:nvPr/>
        </p:nvSpPr>
        <p:spPr bwMode="auto">
          <a:xfrm>
            <a:off x="539750" y="5229225"/>
            <a:ext cx="8280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LOS ELECTRONES Y LA CORRIENTE ELECTRONICA</a:t>
            </a:r>
            <a:endParaRPr lang="es-MX" altLang="es-CO" sz="3200"/>
          </a:p>
        </p:txBody>
      </p:sp>
    </p:spTree>
    <p:extLst>
      <p:ext uri="{BB962C8B-B14F-4D97-AF65-F5344CB8AC3E}">
        <p14:creationId xmlns:p14="http://schemas.microsoft.com/office/powerpoint/2010/main" val="921124361"/>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845" t="30346" r="35990" b="20434"/>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7596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6"/>
          <p:cNvSpPr>
            <a:spLocks noChangeArrowheads="1"/>
          </p:cNvSpPr>
          <p:nvPr/>
        </p:nvSpPr>
        <p:spPr bwMode="auto">
          <a:xfrm>
            <a:off x="684213" y="3322638"/>
            <a:ext cx="7920037"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MX" altLang="es-CO" sz="1600">
                <a:solidFill>
                  <a:srgbClr val="8E8E8E"/>
                </a:solidFill>
                <a:latin typeface="MS Reference Sans Serif" pitchFamily="34" charset="0"/>
              </a:rPr>
              <a:t>IBM Research/Peter Arnold, Inc.</a:t>
            </a:r>
            <a:endParaRPr lang="es-MX" altLang="es-CO" sz="1600"/>
          </a:p>
          <a:p>
            <a:pPr eaLnBrk="0" hangingPunct="0"/>
            <a:r>
              <a:rPr lang="es-MX" altLang="es-CO" sz="1600" b="1">
                <a:solidFill>
                  <a:srgbClr val="30476D"/>
                </a:solidFill>
                <a:latin typeface="MS Reference Sans Serif" pitchFamily="34" charset="0"/>
              </a:rPr>
              <a:t>Átomos que pueden verse</a:t>
            </a:r>
            <a:endParaRPr lang="es-MX" altLang="es-CO" sz="1600"/>
          </a:p>
          <a:p>
            <a:pPr eaLnBrk="0" hangingPunct="0"/>
            <a:r>
              <a:rPr lang="es-MX" altLang="es-CO" sz="1600">
                <a:solidFill>
                  <a:srgbClr val="30476D"/>
                </a:solidFill>
                <a:latin typeface="MS Reference Sans Serif" pitchFamily="34" charset="0"/>
              </a:rPr>
              <a:t>En esta imagen, obtenida con un microscopio túnel de barrido, pueden verse los átomos individuales dispuestos de forma uniforme en la superficie de un cristal de germanio. Si se colocaran uno junto a otro, 100 millones de estos átomos apenas cubrirían 1 centímetro. Como son cientos de veces menores que la longitud de onda de la luz visible no pueden verse con ningún microscopio óptico. Los colores de la imagen son falsos, creados por ordenador o computadora. El microscopio túnel de barrido determina el perfil de una superficie a escala atómica detectando la corriente eléctrica que fluye de la superficie a la punta de una fina sonda metálica.</a:t>
            </a:r>
            <a:endParaRPr lang="es-MX" altLang="es-CO" sz="1600"/>
          </a:p>
          <a:p>
            <a:pPr eaLnBrk="0" hangingPunct="0"/>
            <a:r>
              <a:rPr lang="es-MX" altLang="es-CO" sz="1600" b="1">
                <a:latin typeface="MS Reference Sans Serif" pitchFamily="34" charset="0"/>
              </a:rPr>
              <a:t>Enciclopedia Microsoft ® Encarta ® 2002.</a:t>
            </a:r>
            <a:r>
              <a:rPr lang="es-MX" altLang="es-CO" sz="1600">
                <a:latin typeface="MS Reference Sans Serif" pitchFamily="34" charset="0"/>
              </a:rPr>
              <a:t> © 1993-2001 Microsoft Corporation. Reservados todos los derechos.</a:t>
            </a:r>
            <a:endParaRPr lang="es-MX" altLang="es-CO" sz="1600"/>
          </a:p>
        </p:txBody>
      </p:sp>
      <p:pic>
        <p:nvPicPr>
          <p:cNvPr id="13317" name="Picture 5" descr="t23570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404813"/>
            <a:ext cx="6335712" cy="266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310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6"/>
          <p:cNvSpPr>
            <a:spLocks noChangeArrowheads="1"/>
          </p:cNvSpPr>
          <p:nvPr/>
        </p:nvSpPr>
        <p:spPr bwMode="auto">
          <a:xfrm>
            <a:off x="684213" y="2716213"/>
            <a:ext cx="7632700"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MX" altLang="es-CO" sz="1600">
                <a:solidFill>
                  <a:srgbClr val="8E8E8E"/>
                </a:solidFill>
                <a:latin typeface="MS Reference Sans Serif" pitchFamily="34" charset="0"/>
              </a:rPr>
              <a:t>© Microsoft Corporation. Reservados todos los derechos.</a:t>
            </a:r>
            <a:endParaRPr lang="es-MX" altLang="es-CO" sz="1600"/>
          </a:p>
          <a:p>
            <a:pPr eaLnBrk="0" hangingPunct="0"/>
            <a:r>
              <a:rPr lang="es-MX" altLang="es-CO" sz="1600" b="1">
                <a:solidFill>
                  <a:srgbClr val="30476D"/>
                </a:solidFill>
                <a:latin typeface="MS Reference Sans Serif" pitchFamily="34" charset="0"/>
              </a:rPr>
              <a:t>Isótopos de hidrógeno y carbono</a:t>
            </a:r>
            <a:endParaRPr lang="es-MX" altLang="es-CO" sz="1600"/>
          </a:p>
          <a:p>
            <a:pPr eaLnBrk="0" hangingPunct="0"/>
            <a:r>
              <a:rPr lang="es-MX" altLang="es-CO" sz="1600">
                <a:solidFill>
                  <a:srgbClr val="30476D"/>
                </a:solidFill>
                <a:latin typeface="MS Reference Sans Serif" pitchFamily="34" charset="0"/>
              </a:rPr>
              <a:t>En la naturaleza se encuentran dos isótopos de hidrógeno, el hidrógeno normal o ligero y el hidrógeno pesado (deuterio). El tercer isótopo, el tritio, es radiactivo, con una vida media de 12,26 años. Aunque el tritio se conoce sobre todo por su papel en la fusión nuclear, también se usa como trazador para estudiar reacciones biológicas. El carbono tiene tres isótopos naturales: el carbono 12 constituye el 98,89% del carbono natural y sirve de patrón para la escala de masas atómicas; el carbono 13 es el único isótopo magnético del carbono, y se usa en estudios estructurales de compuestos que contienen este elemento; el carbono 14, producido por el bombardeo de nitrógeno con rayos cósmicos, es radiactivo (con una vida media de 5.760 años) y se emplea para datar objetos arqueológicos.</a:t>
            </a:r>
            <a:endParaRPr lang="es-MX" altLang="es-CO" sz="1600"/>
          </a:p>
          <a:p>
            <a:pPr eaLnBrk="0" hangingPunct="0"/>
            <a:r>
              <a:rPr lang="es-MX" altLang="es-CO" sz="1600" b="1">
                <a:latin typeface="MS Reference Sans Serif" pitchFamily="34" charset="0"/>
              </a:rPr>
              <a:t>Enciclopedia Microsoft ® Encarta ® 2002.</a:t>
            </a:r>
            <a:r>
              <a:rPr lang="es-MX" altLang="es-CO" sz="1600">
                <a:latin typeface="MS Reference Sans Serif" pitchFamily="34" charset="0"/>
              </a:rPr>
              <a:t> © 1993-2001 Microsoft Corporation. Reservados todos los derechos.</a:t>
            </a:r>
            <a:endParaRPr lang="es-MX" altLang="es-CO" sz="1600"/>
          </a:p>
        </p:txBody>
      </p:sp>
      <p:pic>
        <p:nvPicPr>
          <p:cNvPr id="14341" name="Picture 5" descr="t050525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04813"/>
            <a:ext cx="7632700" cy="223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52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16013" y="260350"/>
            <a:ext cx="6870700" cy="1060450"/>
          </a:xfrm>
        </p:spPr>
        <p:txBody>
          <a:bodyPr/>
          <a:lstStyle/>
          <a:p>
            <a:r>
              <a:rPr lang="es-ES" altLang="es-CO"/>
              <a:t>ENERGÍA</a:t>
            </a:r>
          </a:p>
        </p:txBody>
      </p:sp>
      <p:sp>
        <p:nvSpPr>
          <p:cNvPr id="15363" name="Rectangle 3"/>
          <p:cNvSpPr>
            <a:spLocks noGrp="1" noChangeArrowheads="1"/>
          </p:cNvSpPr>
          <p:nvPr>
            <p:ph type="body" sz="half" idx="1"/>
          </p:nvPr>
        </p:nvSpPr>
        <p:spPr>
          <a:xfrm>
            <a:off x="323850" y="1484313"/>
            <a:ext cx="3959225" cy="4248150"/>
          </a:xfrm>
        </p:spPr>
        <p:txBody>
          <a:bodyPr/>
          <a:lstStyle/>
          <a:p>
            <a:r>
              <a:rPr lang="es-ES" altLang="es-CO"/>
              <a:t>Es un elemento natural, que al ser aplicado sobre un sistema, hace que éste cambie ya sea en su forma, estructura o situación.</a:t>
            </a:r>
          </a:p>
        </p:txBody>
      </p:sp>
      <p:pic>
        <p:nvPicPr>
          <p:cNvPr id="15367" name="Picture 7" descr="AGRIB00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27538" y="1557338"/>
            <a:ext cx="4210050" cy="3425825"/>
          </a:xfrm>
        </p:spPr>
      </p:pic>
    </p:spTree>
    <p:extLst>
      <p:ext uri="{BB962C8B-B14F-4D97-AF65-F5344CB8AC3E}">
        <p14:creationId xmlns:p14="http://schemas.microsoft.com/office/powerpoint/2010/main" val="68263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55650" y="188913"/>
            <a:ext cx="6870700" cy="987425"/>
          </a:xfrm>
        </p:spPr>
        <p:txBody>
          <a:bodyPr/>
          <a:lstStyle/>
          <a:p>
            <a:r>
              <a:rPr lang="es-ES" altLang="es-CO"/>
              <a:t>CLASES DE ENERGÍA</a:t>
            </a:r>
          </a:p>
        </p:txBody>
      </p:sp>
      <p:sp>
        <p:nvSpPr>
          <p:cNvPr id="30723" name="Rectangle 3"/>
          <p:cNvSpPr>
            <a:spLocks noGrp="1" noChangeArrowheads="1"/>
          </p:cNvSpPr>
          <p:nvPr>
            <p:ph type="body" sz="half" idx="1"/>
          </p:nvPr>
        </p:nvSpPr>
        <p:spPr>
          <a:xfrm>
            <a:off x="1619250" y="1700213"/>
            <a:ext cx="4032250" cy="4537075"/>
          </a:xfrm>
        </p:spPr>
        <p:txBody>
          <a:bodyPr/>
          <a:lstStyle/>
          <a:p>
            <a:r>
              <a:rPr lang="es-ES" altLang="es-CO" sz="3600">
                <a:solidFill>
                  <a:srgbClr val="800000"/>
                </a:solidFill>
              </a:rPr>
              <a:t>ENERGÍA MECÁNICA</a:t>
            </a:r>
          </a:p>
          <a:p>
            <a:r>
              <a:rPr lang="es-ES" altLang="es-CO" sz="3600"/>
              <a:t>Esta energía procede de los musculos de los animales o del hombre.</a:t>
            </a:r>
          </a:p>
        </p:txBody>
      </p:sp>
      <p:pic>
        <p:nvPicPr>
          <p:cNvPr id="30724" name="Picture 4" descr="CCHLD006"/>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156325" y="1557338"/>
            <a:ext cx="1816100" cy="4376737"/>
          </a:xfrm>
        </p:spPr>
      </p:pic>
    </p:spTree>
    <p:extLst>
      <p:ext uri="{BB962C8B-B14F-4D97-AF65-F5344CB8AC3E}">
        <p14:creationId xmlns:p14="http://schemas.microsoft.com/office/powerpoint/2010/main" val="3254119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altLang="es-CO"/>
              <a:t>ENERGÍA ELÉCTRICA</a:t>
            </a:r>
          </a:p>
        </p:txBody>
      </p:sp>
      <p:pic>
        <p:nvPicPr>
          <p:cNvPr id="28676" name="Picture 4" descr="LBULB009"/>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219700" y="3644900"/>
            <a:ext cx="2724150" cy="3000375"/>
          </a:xfrm>
        </p:spPr>
      </p:pic>
      <p:pic>
        <p:nvPicPr>
          <p:cNvPr id="28678" name="Picture 6" descr="EPLUG006"/>
          <p:cNvPicPr>
            <a:picLocks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6588125" y="1844675"/>
            <a:ext cx="1666875" cy="17526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80" name="Picture 8" descr="HLAMP002"/>
          <p:cNvPicPr>
            <a:picLocks noChangeAspect="1" noChangeArrowheads="1"/>
          </p:cNvPicPr>
          <p:nvPr>
            <p:ph sz="quarter" idx="3"/>
          </p:nvPr>
        </p:nvPicPr>
        <p:blipFill>
          <a:blip r:embed="rId4" cstate="print">
            <a:extLst>
              <a:ext uri="{28A0092B-C50C-407E-A947-70E740481C1C}">
                <a14:useLocalDpi xmlns:a14="http://schemas.microsoft.com/office/drawing/2010/main" val="0"/>
              </a:ext>
            </a:extLst>
          </a:blip>
          <a:srcRect/>
          <a:stretch>
            <a:fillRect/>
          </a:stretch>
        </p:blipFill>
        <p:spPr>
          <a:xfrm>
            <a:off x="4859338" y="1773238"/>
            <a:ext cx="1495425" cy="17526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83" name="Text Box 11"/>
          <p:cNvSpPr txBox="1">
            <a:spLocks noChangeArrowheads="1"/>
          </p:cNvSpPr>
          <p:nvPr/>
        </p:nvSpPr>
        <p:spPr bwMode="auto">
          <a:xfrm>
            <a:off x="971550" y="2205038"/>
            <a:ext cx="2808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CO"/>
          </a:p>
        </p:txBody>
      </p:sp>
      <p:sp>
        <p:nvSpPr>
          <p:cNvPr id="28684" name="Text Box 12"/>
          <p:cNvSpPr txBox="1">
            <a:spLocks noChangeArrowheads="1"/>
          </p:cNvSpPr>
          <p:nvPr/>
        </p:nvSpPr>
        <p:spPr bwMode="auto">
          <a:xfrm>
            <a:off x="1692275" y="1773238"/>
            <a:ext cx="3455988" cy="4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Flujo de carga eléctrica (electrones), normalmente a través de un cable metálico o cualquier otro conductor eléctrico</a:t>
            </a:r>
          </a:p>
        </p:txBody>
      </p:sp>
    </p:spTree>
    <p:extLst>
      <p:ext uri="{BB962C8B-B14F-4D97-AF65-F5344CB8AC3E}">
        <p14:creationId xmlns:p14="http://schemas.microsoft.com/office/powerpoint/2010/main" val="797011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Grp="1" noChangeArrowheads="1"/>
          </p:cNvSpPr>
          <p:nvPr>
            <p:ph type="title"/>
          </p:nvPr>
        </p:nvSpPr>
        <p:spPr>
          <a:xfrm>
            <a:off x="684213" y="333375"/>
            <a:ext cx="6870700" cy="915988"/>
          </a:xfrm>
        </p:spPr>
        <p:txBody>
          <a:bodyPr/>
          <a:lstStyle/>
          <a:p>
            <a:r>
              <a:rPr lang="es-ES" altLang="es-CO"/>
              <a:t>ENERGÍA TÉRMICA</a:t>
            </a:r>
          </a:p>
        </p:txBody>
      </p:sp>
      <p:pic>
        <p:nvPicPr>
          <p:cNvPr id="29700" name="Picture 4" descr="CLICH007"/>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64163" y="1844675"/>
            <a:ext cx="3067050" cy="4129088"/>
          </a:xfrm>
        </p:spPr>
      </p:pic>
      <p:sp>
        <p:nvSpPr>
          <p:cNvPr id="29703" name="Text Box 7"/>
          <p:cNvSpPr txBox="1">
            <a:spLocks noChangeArrowheads="1"/>
          </p:cNvSpPr>
          <p:nvPr/>
        </p:nvSpPr>
        <p:spPr bwMode="auto">
          <a:xfrm>
            <a:off x="1258888" y="1484313"/>
            <a:ext cx="4608512" cy="478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2800"/>
              <a:t>Energía liberada en forma de calor, obtenida de la naturaleza (energía geotérmica), mediante la combustión de algún combustible fósil (petróleo, gas natural o carbón), por rozamiento o como residuo de otros procesos mecánicos o químicos.</a:t>
            </a:r>
          </a:p>
        </p:txBody>
      </p:sp>
    </p:spTree>
    <p:extLst>
      <p:ext uri="{BB962C8B-B14F-4D97-AF65-F5344CB8AC3E}">
        <p14:creationId xmlns:p14="http://schemas.microsoft.com/office/powerpoint/2010/main" val="192098720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521</Words>
  <Application>Microsoft Office PowerPoint</Application>
  <PresentationFormat>Presentación en pantalla (4:3)</PresentationFormat>
  <Paragraphs>28</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Presentación de PowerPoint</vt:lpstr>
      <vt:lpstr>Presentación de PowerPoint</vt:lpstr>
      <vt:lpstr>Presentación de PowerPoint</vt:lpstr>
      <vt:lpstr>Presentación de PowerPoint</vt:lpstr>
      <vt:lpstr>Presentación de PowerPoint</vt:lpstr>
      <vt:lpstr>ENERGÍA</vt:lpstr>
      <vt:lpstr>CLASES DE ENERGÍA</vt:lpstr>
      <vt:lpstr>ENERGÍA ELÉCTRICA</vt:lpstr>
      <vt:lpstr>ENERGÍA TÉRMICA</vt:lpstr>
      <vt:lpstr>ENERGÍA EÓLICA</vt:lpstr>
      <vt:lpstr>ENERGÍA SOLAR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familia</cp:lastModifiedBy>
  <cp:revision>4</cp:revision>
  <dcterms:created xsi:type="dcterms:W3CDTF">2019-04-26T04:25:59Z</dcterms:created>
  <dcterms:modified xsi:type="dcterms:W3CDTF">2019-04-26T05:23:28Z</dcterms:modified>
</cp:coreProperties>
</file>